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6855E2-9803-493A-B884-96E990B3F217}"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l-GR"/>
        </a:p>
      </dgm:t>
    </dgm:pt>
    <dgm:pt modelId="{5824E811-3F1B-472F-A82A-64059E666F93}">
      <dgm:prSet custT="1"/>
      <dgm:spPr/>
      <dgm:t>
        <a:bodyPr/>
        <a:lstStyle/>
        <a:p>
          <a:pPr algn="just" rtl="0"/>
          <a:r>
            <a:rPr lang="el-GR" sz="1100" dirty="0" smtClean="0"/>
            <a:t>Χάρη σε αυτή μπορούμε και …περπατάμε πάνω στη Γη.</a:t>
          </a:r>
          <a:endParaRPr lang="el-GR" sz="1100" dirty="0"/>
        </a:p>
      </dgm:t>
    </dgm:pt>
    <dgm:pt modelId="{6341C869-A485-4DEC-8472-817DF617A7DF}" type="parTrans" cxnId="{26BD3474-7915-4188-9D86-3718940450A9}">
      <dgm:prSet/>
      <dgm:spPr/>
      <dgm:t>
        <a:bodyPr/>
        <a:lstStyle/>
        <a:p>
          <a:endParaRPr lang="el-GR"/>
        </a:p>
      </dgm:t>
    </dgm:pt>
    <dgm:pt modelId="{DFF9B0C7-EA74-401D-8C59-008AF0C37410}" type="sibTrans" cxnId="{26BD3474-7915-4188-9D86-3718940450A9}">
      <dgm:prSet/>
      <dgm:spPr/>
      <dgm:t>
        <a:bodyPr/>
        <a:lstStyle/>
        <a:p>
          <a:endParaRPr lang="el-GR"/>
        </a:p>
      </dgm:t>
    </dgm:pt>
    <dgm:pt modelId="{233659C3-6CC2-4621-8AED-C9562A66BE0E}">
      <dgm:prSet custT="1"/>
      <dgm:spPr/>
      <dgm:t>
        <a:bodyPr/>
        <a:lstStyle/>
        <a:p>
          <a:pPr algn="just" rtl="0"/>
          <a:r>
            <a:rPr lang="el-GR" sz="1100" dirty="0" smtClean="0"/>
            <a:t>Αποτελεί όπλο νεότητας, καθώς η ζωή σε περιβάλλον με έλλειψη βαρύτητας προκαλεί συμπτώματα </a:t>
          </a:r>
          <a:r>
            <a:rPr lang="el-GR" sz="1100" dirty="0" smtClean="0"/>
            <a:t>γήρανσης.</a:t>
          </a:r>
          <a:endParaRPr lang="el-GR" sz="1100" dirty="0"/>
        </a:p>
      </dgm:t>
    </dgm:pt>
    <dgm:pt modelId="{32561523-B6EB-48CE-B676-3C76CB7BE691}" type="parTrans" cxnId="{81936936-5AF0-4943-AE7C-7BF9E3FAF81F}">
      <dgm:prSet/>
      <dgm:spPr/>
      <dgm:t>
        <a:bodyPr/>
        <a:lstStyle/>
        <a:p>
          <a:endParaRPr lang="el-GR"/>
        </a:p>
      </dgm:t>
    </dgm:pt>
    <dgm:pt modelId="{21A28A56-5A5E-4E3F-B730-C7C0B07686A8}" type="sibTrans" cxnId="{81936936-5AF0-4943-AE7C-7BF9E3FAF81F}">
      <dgm:prSet/>
      <dgm:spPr/>
      <dgm:t>
        <a:bodyPr/>
        <a:lstStyle/>
        <a:p>
          <a:endParaRPr lang="el-GR"/>
        </a:p>
      </dgm:t>
    </dgm:pt>
    <dgm:pt modelId="{353DC5E6-F725-48FC-9332-F451A5E0BAB4}">
      <dgm:prSet custT="1"/>
      <dgm:spPr/>
      <dgm:t>
        <a:bodyPr/>
        <a:lstStyle/>
        <a:p>
          <a:pPr algn="just" rtl="0"/>
          <a:r>
            <a:rPr lang="el-GR" sz="1100" dirty="0" smtClean="0"/>
            <a:t>Θωρακίζει την υγεία μας, καθώς η ζωή σε περιβάλλον με έλλειψη βαρύτητας επιφέρει  μεταβολικές διαταραχές και παχυσαρκία.</a:t>
          </a:r>
          <a:endParaRPr lang="el-GR" sz="1100" dirty="0"/>
        </a:p>
      </dgm:t>
    </dgm:pt>
    <dgm:pt modelId="{69891BA5-D775-445D-8D63-8CD01D641ADD}" type="parTrans" cxnId="{AA80335B-D1F0-41CD-A475-2E18261702BD}">
      <dgm:prSet/>
      <dgm:spPr/>
      <dgm:t>
        <a:bodyPr/>
        <a:lstStyle/>
        <a:p>
          <a:endParaRPr lang="el-GR"/>
        </a:p>
      </dgm:t>
    </dgm:pt>
    <dgm:pt modelId="{FB8F7B29-ADF4-4166-9DC6-B53E15E023FE}" type="sibTrans" cxnId="{AA80335B-D1F0-41CD-A475-2E18261702BD}">
      <dgm:prSet/>
      <dgm:spPr/>
      <dgm:t>
        <a:bodyPr/>
        <a:lstStyle/>
        <a:p>
          <a:endParaRPr lang="el-GR"/>
        </a:p>
      </dgm:t>
    </dgm:pt>
    <dgm:pt modelId="{937DCBD8-F3F8-4360-AB47-DBD6BA2911FC}">
      <dgm:prSet custT="1"/>
      <dgm:spPr/>
      <dgm:t>
        <a:bodyPr/>
        <a:lstStyle/>
        <a:p>
          <a:pPr algn="just" rtl="0"/>
          <a:r>
            <a:rPr lang="el-GR" sz="1000" dirty="0" smtClean="0"/>
            <a:t>Η λειτουργία πολλών σύγχρονων μηχανών και συσκευών εξαρτάται από τη βαρύτητα. Για παράδειγμα, με τη βοήθεια της βαρύτητας έχουμε τη δυνατότητα να παράγουμε ηλεκτρικό ρεύμα από τα υδροηλεκτρικά εργοστάσια. Ακόμα, ένα ρολόι που λειτουργεί με εκκρεμές βασίζει τη λειτουργία του στη δύναμη της βαρύτητας για τον υπολογισμό του χρόνου. Ο τεχνητός ορίζοντας στα αεροσκάφη και άλλα ιπτάμενα μέσα προκύπτει από εφαρμογή της δύναμης της βαρύτητας για να απεικονίζει την κλίση του αεροπλάνου.</a:t>
          </a:r>
          <a:endParaRPr lang="el-GR" sz="1000" dirty="0"/>
        </a:p>
      </dgm:t>
    </dgm:pt>
    <dgm:pt modelId="{22854B34-F613-4919-B47F-883E42A4B7D9}" type="parTrans" cxnId="{28720A14-5FA2-47B1-B539-4FA6E8991D0A}">
      <dgm:prSet/>
      <dgm:spPr/>
      <dgm:t>
        <a:bodyPr/>
        <a:lstStyle/>
        <a:p>
          <a:endParaRPr lang="el-GR"/>
        </a:p>
      </dgm:t>
    </dgm:pt>
    <dgm:pt modelId="{D08E884C-0EB4-433C-ACE9-4F39705C7B35}" type="sibTrans" cxnId="{28720A14-5FA2-47B1-B539-4FA6E8991D0A}">
      <dgm:prSet/>
      <dgm:spPr/>
      <dgm:t>
        <a:bodyPr/>
        <a:lstStyle/>
        <a:p>
          <a:endParaRPr lang="el-GR"/>
        </a:p>
      </dgm:t>
    </dgm:pt>
    <dgm:pt modelId="{4C684BF9-D67A-4FFA-B9CE-92D40DB89DCC}" type="pres">
      <dgm:prSet presAssocID="{406855E2-9803-493A-B884-96E990B3F217}" presName="Name0" presStyleCnt="0">
        <dgm:presLayoutVars>
          <dgm:chMax val="7"/>
          <dgm:chPref val="7"/>
          <dgm:dir/>
        </dgm:presLayoutVars>
      </dgm:prSet>
      <dgm:spPr/>
      <dgm:t>
        <a:bodyPr/>
        <a:lstStyle/>
        <a:p>
          <a:endParaRPr lang="el-GR"/>
        </a:p>
      </dgm:t>
    </dgm:pt>
    <dgm:pt modelId="{8DA5E8A6-388D-4030-BDBA-83DF63BA830B}" type="pres">
      <dgm:prSet presAssocID="{406855E2-9803-493A-B884-96E990B3F217}" presName="Name1" presStyleCnt="0"/>
      <dgm:spPr/>
    </dgm:pt>
    <dgm:pt modelId="{3BC3623B-352B-428F-A365-372B0C8845F6}" type="pres">
      <dgm:prSet presAssocID="{406855E2-9803-493A-B884-96E990B3F217}" presName="cycle" presStyleCnt="0"/>
      <dgm:spPr/>
    </dgm:pt>
    <dgm:pt modelId="{99B0F9AF-863E-419D-9144-27AE338488FC}" type="pres">
      <dgm:prSet presAssocID="{406855E2-9803-493A-B884-96E990B3F217}" presName="srcNode" presStyleLbl="node1" presStyleIdx="0" presStyleCnt="4"/>
      <dgm:spPr/>
    </dgm:pt>
    <dgm:pt modelId="{42758AD0-C925-4430-9AEE-EC2F6D8BF158}" type="pres">
      <dgm:prSet presAssocID="{406855E2-9803-493A-B884-96E990B3F217}" presName="conn" presStyleLbl="parChTrans1D2" presStyleIdx="0" presStyleCnt="1"/>
      <dgm:spPr/>
      <dgm:t>
        <a:bodyPr/>
        <a:lstStyle/>
        <a:p>
          <a:endParaRPr lang="el-GR"/>
        </a:p>
      </dgm:t>
    </dgm:pt>
    <dgm:pt modelId="{CEDB6ADA-642E-46C3-ABA2-93A2D1D804F7}" type="pres">
      <dgm:prSet presAssocID="{406855E2-9803-493A-B884-96E990B3F217}" presName="extraNode" presStyleLbl="node1" presStyleIdx="0" presStyleCnt="4"/>
      <dgm:spPr/>
    </dgm:pt>
    <dgm:pt modelId="{9B800A03-187A-4F2D-A100-C754510F0028}" type="pres">
      <dgm:prSet presAssocID="{406855E2-9803-493A-B884-96E990B3F217}" presName="dstNode" presStyleLbl="node1" presStyleIdx="0" presStyleCnt="4"/>
      <dgm:spPr/>
    </dgm:pt>
    <dgm:pt modelId="{EE0BD922-0118-4CD6-BEE5-66792BEC192F}" type="pres">
      <dgm:prSet presAssocID="{5824E811-3F1B-472F-A82A-64059E666F93}" presName="text_1" presStyleLbl="node1" presStyleIdx="0" presStyleCnt="4">
        <dgm:presLayoutVars>
          <dgm:bulletEnabled val="1"/>
        </dgm:presLayoutVars>
      </dgm:prSet>
      <dgm:spPr/>
      <dgm:t>
        <a:bodyPr/>
        <a:lstStyle/>
        <a:p>
          <a:endParaRPr lang="el-GR"/>
        </a:p>
      </dgm:t>
    </dgm:pt>
    <dgm:pt modelId="{52E0DFE6-220D-4546-A762-C329CFC6D233}" type="pres">
      <dgm:prSet presAssocID="{5824E811-3F1B-472F-A82A-64059E666F93}" presName="accent_1" presStyleCnt="0"/>
      <dgm:spPr/>
    </dgm:pt>
    <dgm:pt modelId="{0B69B573-968C-44C8-8BAA-C9F2FAFEB16C}" type="pres">
      <dgm:prSet presAssocID="{5824E811-3F1B-472F-A82A-64059E666F93}" presName="accentRepeatNode" presStyleLbl="solidFgAcc1" presStyleIdx="0" presStyleCnt="4"/>
      <dgm:spPr/>
    </dgm:pt>
    <dgm:pt modelId="{86C40F78-D6F3-42A5-BEE4-BD8ED113053B}" type="pres">
      <dgm:prSet presAssocID="{233659C3-6CC2-4621-8AED-C9562A66BE0E}" presName="text_2" presStyleLbl="node1" presStyleIdx="1" presStyleCnt="4">
        <dgm:presLayoutVars>
          <dgm:bulletEnabled val="1"/>
        </dgm:presLayoutVars>
      </dgm:prSet>
      <dgm:spPr/>
      <dgm:t>
        <a:bodyPr/>
        <a:lstStyle/>
        <a:p>
          <a:endParaRPr lang="el-GR"/>
        </a:p>
      </dgm:t>
    </dgm:pt>
    <dgm:pt modelId="{260338F3-A2BF-46E6-B5BD-230F9542FD3B}" type="pres">
      <dgm:prSet presAssocID="{233659C3-6CC2-4621-8AED-C9562A66BE0E}" presName="accent_2" presStyleCnt="0"/>
      <dgm:spPr/>
    </dgm:pt>
    <dgm:pt modelId="{7AC28B63-1F9A-49F5-AE45-C7ACE253AADB}" type="pres">
      <dgm:prSet presAssocID="{233659C3-6CC2-4621-8AED-C9562A66BE0E}" presName="accentRepeatNode" presStyleLbl="solidFgAcc1" presStyleIdx="1" presStyleCnt="4"/>
      <dgm:spPr/>
    </dgm:pt>
    <dgm:pt modelId="{D616539F-2AC2-48DD-B812-DAAF2C06E81E}" type="pres">
      <dgm:prSet presAssocID="{353DC5E6-F725-48FC-9332-F451A5E0BAB4}" presName="text_3" presStyleLbl="node1" presStyleIdx="2" presStyleCnt="4">
        <dgm:presLayoutVars>
          <dgm:bulletEnabled val="1"/>
        </dgm:presLayoutVars>
      </dgm:prSet>
      <dgm:spPr/>
      <dgm:t>
        <a:bodyPr/>
        <a:lstStyle/>
        <a:p>
          <a:endParaRPr lang="el-GR"/>
        </a:p>
      </dgm:t>
    </dgm:pt>
    <dgm:pt modelId="{FC678E06-4F38-4A4B-A40A-A5E894B62EEC}" type="pres">
      <dgm:prSet presAssocID="{353DC5E6-F725-48FC-9332-F451A5E0BAB4}" presName="accent_3" presStyleCnt="0"/>
      <dgm:spPr/>
    </dgm:pt>
    <dgm:pt modelId="{6C430CE7-852A-42DA-97E1-EC4842BEB652}" type="pres">
      <dgm:prSet presAssocID="{353DC5E6-F725-48FC-9332-F451A5E0BAB4}" presName="accentRepeatNode" presStyleLbl="solidFgAcc1" presStyleIdx="2" presStyleCnt="4" custLinFactNeighborX="-4872" custLinFactNeighborY="-3123"/>
      <dgm:spPr/>
    </dgm:pt>
    <dgm:pt modelId="{7B49D129-0BF4-41ED-80DB-CD2B7992BACC}" type="pres">
      <dgm:prSet presAssocID="{937DCBD8-F3F8-4360-AB47-DBD6BA2911FC}" presName="text_4" presStyleLbl="node1" presStyleIdx="3" presStyleCnt="4">
        <dgm:presLayoutVars>
          <dgm:bulletEnabled val="1"/>
        </dgm:presLayoutVars>
      </dgm:prSet>
      <dgm:spPr/>
      <dgm:t>
        <a:bodyPr/>
        <a:lstStyle/>
        <a:p>
          <a:endParaRPr lang="el-GR"/>
        </a:p>
      </dgm:t>
    </dgm:pt>
    <dgm:pt modelId="{BC20A5A9-FEF1-4416-871A-522F54C7AFF5}" type="pres">
      <dgm:prSet presAssocID="{937DCBD8-F3F8-4360-AB47-DBD6BA2911FC}" presName="accent_4" presStyleCnt="0"/>
      <dgm:spPr/>
    </dgm:pt>
    <dgm:pt modelId="{BEB9145B-E320-47E0-B774-2E5F352FFE95}" type="pres">
      <dgm:prSet presAssocID="{937DCBD8-F3F8-4360-AB47-DBD6BA2911FC}" presName="accentRepeatNode" presStyleLbl="solidFgAcc1" presStyleIdx="3" presStyleCnt="4" custLinFactNeighborX="520" custLinFactNeighborY="-1724"/>
      <dgm:spPr/>
    </dgm:pt>
  </dgm:ptLst>
  <dgm:cxnLst>
    <dgm:cxn modelId="{AA80335B-D1F0-41CD-A475-2E18261702BD}" srcId="{406855E2-9803-493A-B884-96E990B3F217}" destId="{353DC5E6-F725-48FC-9332-F451A5E0BAB4}" srcOrd="2" destOrd="0" parTransId="{69891BA5-D775-445D-8D63-8CD01D641ADD}" sibTransId="{FB8F7B29-ADF4-4166-9DC6-B53E15E023FE}"/>
    <dgm:cxn modelId="{81936936-5AF0-4943-AE7C-7BF9E3FAF81F}" srcId="{406855E2-9803-493A-B884-96E990B3F217}" destId="{233659C3-6CC2-4621-8AED-C9562A66BE0E}" srcOrd="1" destOrd="0" parTransId="{32561523-B6EB-48CE-B676-3C76CB7BE691}" sibTransId="{21A28A56-5A5E-4E3F-B730-C7C0B07686A8}"/>
    <dgm:cxn modelId="{28720A14-5FA2-47B1-B539-4FA6E8991D0A}" srcId="{406855E2-9803-493A-B884-96E990B3F217}" destId="{937DCBD8-F3F8-4360-AB47-DBD6BA2911FC}" srcOrd="3" destOrd="0" parTransId="{22854B34-F613-4919-B47F-883E42A4B7D9}" sibTransId="{D08E884C-0EB4-433C-ACE9-4F39705C7B35}"/>
    <dgm:cxn modelId="{4FFD6300-F93A-4A0D-8CAD-A4FB3B8A4FBE}" type="presOf" srcId="{406855E2-9803-493A-B884-96E990B3F217}" destId="{4C684BF9-D67A-4FFA-B9CE-92D40DB89DCC}" srcOrd="0" destOrd="0" presId="urn:microsoft.com/office/officeart/2008/layout/VerticalCurvedList"/>
    <dgm:cxn modelId="{681D4E17-8F38-4FBF-B5BD-5A16AC4DCF28}" type="presOf" srcId="{233659C3-6CC2-4621-8AED-C9562A66BE0E}" destId="{86C40F78-D6F3-42A5-BEE4-BD8ED113053B}" srcOrd="0" destOrd="0" presId="urn:microsoft.com/office/officeart/2008/layout/VerticalCurvedList"/>
    <dgm:cxn modelId="{02CA4286-84B3-4A74-BAEF-F129391BD631}" type="presOf" srcId="{5824E811-3F1B-472F-A82A-64059E666F93}" destId="{EE0BD922-0118-4CD6-BEE5-66792BEC192F}" srcOrd="0" destOrd="0" presId="urn:microsoft.com/office/officeart/2008/layout/VerticalCurvedList"/>
    <dgm:cxn modelId="{54BABBC5-29D6-4A0B-A198-5BA1510ABB14}" type="presOf" srcId="{937DCBD8-F3F8-4360-AB47-DBD6BA2911FC}" destId="{7B49D129-0BF4-41ED-80DB-CD2B7992BACC}" srcOrd="0" destOrd="0" presId="urn:microsoft.com/office/officeart/2008/layout/VerticalCurvedList"/>
    <dgm:cxn modelId="{E313860E-1B9C-4D1B-A92F-1810707F2D76}" type="presOf" srcId="{DFF9B0C7-EA74-401D-8C59-008AF0C37410}" destId="{42758AD0-C925-4430-9AEE-EC2F6D8BF158}" srcOrd="0" destOrd="0" presId="urn:microsoft.com/office/officeart/2008/layout/VerticalCurvedList"/>
    <dgm:cxn modelId="{26BD3474-7915-4188-9D86-3718940450A9}" srcId="{406855E2-9803-493A-B884-96E990B3F217}" destId="{5824E811-3F1B-472F-A82A-64059E666F93}" srcOrd="0" destOrd="0" parTransId="{6341C869-A485-4DEC-8472-817DF617A7DF}" sibTransId="{DFF9B0C7-EA74-401D-8C59-008AF0C37410}"/>
    <dgm:cxn modelId="{B2E4C883-005E-45F4-A5C4-69EF1A0E5D0E}" type="presOf" srcId="{353DC5E6-F725-48FC-9332-F451A5E0BAB4}" destId="{D616539F-2AC2-48DD-B812-DAAF2C06E81E}" srcOrd="0" destOrd="0" presId="urn:microsoft.com/office/officeart/2008/layout/VerticalCurvedList"/>
    <dgm:cxn modelId="{92F0EC53-B54E-4B27-A067-0E06F549D319}" type="presParOf" srcId="{4C684BF9-D67A-4FFA-B9CE-92D40DB89DCC}" destId="{8DA5E8A6-388D-4030-BDBA-83DF63BA830B}" srcOrd="0" destOrd="0" presId="urn:microsoft.com/office/officeart/2008/layout/VerticalCurvedList"/>
    <dgm:cxn modelId="{F4A8A96C-0627-4F44-BBB8-E31E6135F093}" type="presParOf" srcId="{8DA5E8A6-388D-4030-BDBA-83DF63BA830B}" destId="{3BC3623B-352B-428F-A365-372B0C8845F6}" srcOrd="0" destOrd="0" presId="urn:microsoft.com/office/officeart/2008/layout/VerticalCurvedList"/>
    <dgm:cxn modelId="{3F08CA57-1870-4511-A36B-66C69CC383E9}" type="presParOf" srcId="{3BC3623B-352B-428F-A365-372B0C8845F6}" destId="{99B0F9AF-863E-419D-9144-27AE338488FC}" srcOrd="0" destOrd="0" presId="urn:microsoft.com/office/officeart/2008/layout/VerticalCurvedList"/>
    <dgm:cxn modelId="{2D8CD301-EEFF-4C9B-8B17-F5C9BB03D68B}" type="presParOf" srcId="{3BC3623B-352B-428F-A365-372B0C8845F6}" destId="{42758AD0-C925-4430-9AEE-EC2F6D8BF158}" srcOrd="1" destOrd="0" presId="urn:microsoft.com/office/officeart/2008/layout/VerticalCurvedList"/>
    <dgm:cxn modelId="{11AEECF2-38EE-4A20-BC0C-ECA41ADE1CFA}" type="presParOf" srcId="{3BC3623B-352B-428F-A365-372B0C8845F6}" destId="{CEDB6ADA-642E-46C3-ABA2-93A2D1D804F7}" srcOrd="2" destOrd="0" presId="urn:microsoft.com/office/officeart/2008/layout/VerticalCurvedList"/>
    <dgm:cxn modelId="{D0ACA931-7F38-4BEE-B78D-C1F6CAFE9EC9}" type="presParOf" srcId="{3BC3623B-352B-428F-A365-372B0C8845F6}" destId="{9B800A03-187A-4F2D-A100-C754510F0028}" srcOrd="3" destOrd="0" presId="urn:microsoft.com/office/officeart/2008/layout/VerticalCurvedList"/>
    <dgm:cxn modelId="{664ADAB6-CAE5-4D38-A33D-4EB85668462E}" type="presParOf" srcId="{8DA5E8A6-388D-4030-BDBA-83DF63BA830B}" destId="{EE0BD922-0118-4CD6-BEE5-66792BEC192F}" srcOrd="1" destOrd="0" presId="urn:microsoft.com/office/officeart/2008/layout/VerticalCurvedList"/>
    <dgm:cxn modelId="{20CF5C1E-BF49-4EE6-842F-0B463EBBDAFD}" type="presParOf" srcId="{8DA5E8A6-388D-4030-BDBA-83DF63BA830B}" destId="{52E0DFE6-220D-4546-A762-C329CFC6D233}" srcOrd="2" destOrd="0" presId="urn:microsoft.com/office/officeart/2008/layout/VerticalCurvedList"/>
    <dgm:cxn modelId="{94E6FB09-663C-4586-90F5-C6A97AAA1B8C}" type="presParOf" srcId="{52E0DFE6-220D-4546-A762-C329CFC6D233}" destId="{0B69B573-968C-44C8-8BAA-C9F2FAFEB16C}" srcOrd="0" destOrd="0" presId="urn:microsoft.com/office/officeart/2008/layout/VerticalCurvedList"/>
    <dgm:cxn modelId="{4E0C5A89-5438-48E5-96D5-7C5182605DB6}" type="presParOf" srcId="{8DA5E8A6-388D-4030-BDBA-83DF63BA830B}" destId="{86C40F78-D6F3-42A5-BEE4-BD8ED113053B}" srcOrd="3" destOrd="0" presId="urn:microsoft.com/office/officeart/2008/layout/VerticalCurvedList"/>
    <dgm:cxn modelId="{169F1AD6-A9B1-42C6-BF70-63D0392D213D}" type="presParOf" srcId="{8DA5E8A6-388D-4030-BDBA-83DF63BA830B}" destId="{260338F3-A2BF-46E6-B5BD-230F9542FD3B}" srcOrd="4" destOrd="0" presId="urn:microsoft.com/office/officeart/2008/layout/VerticalCurvedList"/>
    <dgm:cxn modelId="{0B2BF8BB-111C-47D9-8A5E-3E182805145B}" type="presParOf" srcId="{260338F3-A2BF-46E6-B5BD-230F9542FD3B}" destId="{7AC28B63-1F9A-49F5-AE45-C7ACE253AADB}" srcOrd="0" destOrd="0" presId="urn:microsoft.com/office/officeart/2008/layout/VerticalCurvedList"/>
    <dgm:cxn modelId="{E3793C20-CEEA-485D-B256-6CAD8FF75CB5}" type="presParOf" srcId="{8DA5E8A6-388D-4030-BDBA-83DF63BA830B}" destId="{D616539F-2AC2-48DD-B812-DAAF2C06E81E}" srcOrd="5" destOrd="0" presId="urn:microsoft.com/office/officeart/2008/layout/VerticalCurvedList"/>
    <dgm:cxn modelId="{6ED8F8F6-71A3-41A7-A595-792CCC405B89}" type="presParOf" srcId="{8DA5E8A6-388D-4030-BDBA-83DF63BA830B}" destId="{FC678E06-4F38-4A4B-A40A-A5E894B62EEC}" srcOrd="6" destOrd="0" presId="urn:microsoft.com/office/officeart/2008/layout/VerticalCurvedList"/>
    <dgm:cxn modelId="{482FB184-67E9-4D23-8838-5C378341DD30}" type="presParOf" srcId="{FC678E06-4F38-4A4B-A40A-A5E894B62EEC}" destId="{6C430CE7-852A-42DA-97E1-EC4842BEB652}" srcOrd="0" destOrd="0" presId="urn:microsoft.com/office/officeart/2008/layout/VerticalCurvedList"/>
    <dgm:cxn modelId="{1F212DD5-E8F2-44A9-AEEE-FE2E60372343}" type="presParOf" srcId="{8DA5E8A6-388D-4030-BDBA-83DF63BA830B}" destId="{7B49D129-0BF4-41ED-80DB-CD2B7992BACC}" srcOrd="7" destOrd="0" presId="urn:microsoft.com/office/officeart/2008/layout/VerticalCurvedList"/>
    <dgm:cxn modelId="{383346FF-8B5B-4F0E-8131-E2631D5BF932}" type="presParOf" srcId="{8DA5E8A6-388D-4030-BDBA-83DF63BA830B}" destId="{BC20A5A9-FEF1-4416-871A-522F54C7AFF5}" srcOrd="8" destOrd="0" presId="urn:microsoft.com/office/officeart/2008/layout/VerticalCurvedList"/>
    <dgm:cxn modelId="{455FEA97-4CFB-4B4C-BDA1-40AEEAD83BF3}" type="presParOf" srcId="{BC20A5A9-FEF1-4416-871A-522F54C7AFF5}" destId="{BEB9145B-E320-47E0-B774-2E5F352FFE9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758AD0-C925-4430-9AEE-EC2F6D8BF158}">
      <dsp:nvSpPr>
        <dsp:cNvPr id="0" name=""/>
        <dsp:cNvSpPr/>
      </dsp:nvSpPr>
      <dsp:spPr>
        <a:xfrm>
          <a:off x="-5230144" y="-801067"/>
          <a:ext cx="6228110" cy="6228110"/>
        </a:xfrm>
        <a:prstGeom prst="blockArc">
          <a:avLst>
            <a:gd name="adj1" fmla="val 18900000"/>
            <a:gd name="adj2" fmla="val 2700000"/>
            <a:gd name="adj3" fmla="val 347"/>
          </a:avLst>
        </a:prstGeom>
        <a:noFill/>
        <a:ln w="48000" cap="flat" cmpd="thickThin"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0BD922-0118-4CD6-BEE5-66792BEC192F}">
      <dsp:nvSpPr>
        <dsp:cNvPr id="0" name=""/>
        <dsp:cNvSpPr/>
      </dsp:nvSpPr>
      <dsp:spPr>
        <a:xfrm>
          <a:off x="522511" y="355644"/>
          <a:ext cx="7643026" cy="711659"/>
        </a:xfrm>
        <a:prstGeom prst="rect">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4880" tIns="27940" rIns="27940" bIns="27940" numCol="1" spcCol="1270" anchor="ctr" anchorCtr="0">
          <a:noAutofit/>
        </a:bodyPr>
        <a:lstStyle/>
        <a:p>
          <a:pPr lvl="0" algn="just" defTabSz="488950" rtl="0">
            <a:lnSpc>
              <a:spcPct val="90000"/>
            </a:lnSpc>
            <a:spcBef>
              <a:spcPct val="0"/>
            </a:spcBef>
            <a:spcAft>
              <a:spcPct val="35000"/>
            </a:spcAft>
          </a:pPr>
          <a:r>
            <a:rPr lang="el-GR" sz="1100" kern="1200" dirty="0" smtClean="0"/>
            <a:t>Χάρη σε αυτή μπορούμε και …περπατάμε πάνω στη Γη.</a:t>
          </a:r>
          <a:endParaRPr lang="el-GR" sz="1100" kern="1200" dirty="0"/>
        </a:p>
      </dsp:txBody>
      <dsp:txXfrm>
        <a:off x="522511" y="355644"/>
        <a:ext cx="7643026" cy="711659"/>
      </dsp:txXfrm>
    </dsp:sp>
    <dsp:sp modelId="{0B69B573-968C-44C8-8BAA-C9F2FAFEB16C}">
      <dsp:nvSpPr>
        <dsp:cNvPr id="0" name=""/>
        <dsp:cNvSpPr/>
      </dsp:nvSpPr>
      <dsp:spPr>
        <a:xfrm>
          <a:off x="77723" y="266687"/>
          <a:ext cx="889574" cy="889574"/>
        </a:xfrm>
        <a:prstGeom prst="ellipse">
          <a:avLst/>
        </a:prstGeom>
        <a:solidFill>
          <a:schemeClr val="lt1">
            <a:hueOff val="0"/>
            <a:satOff val="0"/>
            <a:lumOff val="0"/>
            <a:alphaOff val="0"/>
          </a:schemeClr>
        </a:solidFill>
        <a:ln w="48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C40F78-D6F3-42A5-BEE4-BD8ED113053B}">
      <dsp:nvSpPr>
        <dsp:cNvPr id="0" name=""/>
        <dsp:cNvSpPr/>
      </dsp:nvSpPr>
      <dsp:spPr>
        <a:xfrm>
          <a:off x="930522" y="1423319"/>
          <a:ext cx="7235015" cy="711659"/>
        </a:xfrm>
        <a:prstGeom prst="rect">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4880" tIns="27940" rIns="27940" bIns="27940" numCol="1" spcCol="1270" anchor="ctr" anchorCtr="0">
          <a:noAutofit/>
        </a:bodyPr>
        <a:lstStyle/>
        <a:p>
          <a:pPr lvl="0" algn="just" defTabSz="488950" rtl="0">
            <a:lnSpc>
              <a:spcPct val="90000"/>
            </a:lnSpc>
            <a:spcBef>
              <a:spcPct val="0"/>
            </a:spcBef>
            <a:spcAft>
              <a:spcPct val="35000"/>
            </a:spcAft>
          </a:pPr>
          <a:r>
            <a:rPr lang="el-GR" sz="1100" kern="1200" dirty="0" smtClean="0"/>
            <a:t>Αποτελεί όπλο νεότητας, καθώς η ζωή σε περιβάλλον με έλλειψη βαρύτητας προκαλεί συμπτώματα </a:t>
          </a:r>
          <a:r>
            <a:rPr lang="el-GR" sz="1100" kern="1200" dirty="0" smtClean="0"/>
            <a:t>γήρανσης.</a:t>
          </a:r>
          <a:endParaRPr lang="el-GR" sz="1100" kern="1200" dirty="0"/>
        </a:p>
      </dsp:txBody>
      <dsp:txXfrm>
        <a:off x="930522" y="1423319"/>
        <a:ext cx="7235015" cy="711659"/>
      </dsp:txXfrm>
    </dsp:sp>
    <dsp:sp modelId="{7AC28B63-1F9A-49F5-AE45-C7ACE253AADB}">
      <dsp:nvSpPr>
        <dsp:cNvPr id="0" name=""/>
        <dsp:cNvSpPr/>
      </dsp:nvSpPr>
      <dsp:spPr>
        <a:xfrm>
          <a:off x="485734" y="1334362"/>
          <a:ext cx="889574" cy="889574"/>
        </a:xfrm>
        <a:prstGeom prst="ellipse">
          <a:avLst/>
        </a:prstGeom>
        <a:solidFill>
          <a:schemeClr val="lt1">
            <a:hueOff val="0"/>
            <a:satOff val="0"/>
            <a:lumOff val="0"/>
            <a:alphaOff val="0"/>
          </a:schemeClr>
        </a:solidFill>
        <a:ln w="48000" cap="flat" cmpd="thickThin"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16539F-2AC2-48DD-B812-DAAF2C06E81E}">
      <dsp:nvSpPr>
        <dsp:cNvPr id="0" name=""/>
        <dsp:cNvSpPr/>
      </dsp:nvSpPr>
      <dsp:spPr>
        <a:xfrm>
          <a:off x="930522" y="2490995"/>
          <a:ext cx="7235015" cy="711659"/>
        </a:xfrm>
        <a:prstGeom prst="rect">
          <a:avLst/>
        </a:prstGeom>
        <a:solidFill>
          <a:schemeClr val="accent4">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4880" tIns="27940" rIns="27940" bIns="27940" numCol="1" spcCol="1270" anchor="ctr" anchorCtr="0">
          <a:noAutofit/>
        </a:bodyPr>
        <a:lstStyle/>
        <a:p>
          <a:pPr lvl="0" algn="just" defTabSz="488950" rtl="0">
            <a:lnSpc>
              <a:spcPct val="90000"/>
            </a:lnSpc>
            <a:spcBef>
              <a:spcPct val="0"/>
            </a:spcBef>
            <a:spcAft>
              <a:spcPct val="35000"/>
            </a:spcAft>
          </a:pPr>
          <a:r>
            <a:rPr lang="el-GR" sz="1100" kern="1200" dirty="0" smtClean="0"/>
            <a:t>Θωρακίζει την υγεία μας, καθώς η ζωή σε περιβάλλον με έλλειψη βαρύτητας επιφέρει  μεταβολικές διαταραχές και παχυσαρκία.</a:t>
          </a:r>
          <a:endParaRPr lang="el-GR" sz="1100" kern="1200" dirty="0"/>
        </a:p>
      </dsp:txBody>
      <dsp:txXfrm>
        <a:off x="930522" y="2490995"/>
        <a:ext cx="7235015" cy="711659"/>
      </dsp:txXfrm>
    </dsp:sp>
    <dsp:sp modelId="{6C430CE7-852A-42DA-97E1-EC4842BEB652}">
      <dsp:nvSpPr>
        <dsp:cNvPr id="0" name=""/>
        <dsp:cNvSpPr/>
      </dsp:nvSpPr>
      <dsp:spPr>
        <a:xfrm>
          <a:off x="442394" y="2374256"/>
          <a:ext cx="889574" cy="889574"/>
        </a:xfrm>
        <a:prstGeom prst="ellipse">
          <a:avLst/>
        </a:prstGeom>
        <a:solidFill>
          <a:schemeClr val="lt1">
            <a:hueOff val="0"/>
            <a:satOff val="0"/>
            <a:lumOff val="0"/>
            <a:alphaOff val="0"/>
          </a:schemeClr>
        </a:solidFill>
        <a:ln w="48000" cap="flat" cmpd="thickThin"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49D129-0BF4-41ED-80DB-CD2B7992BACC}">
      <dsp:nvSpPr>
        <dsp:cNvPr id="0" name=""/>
        <dsp:cNvSpPr/>
      </dsp:nvSpPr>
      <dsp:spPr>
        <a:xfrm>
          <a:off x="522511" y="3558670"/>
          <a:ext cx="7643026" cy="711659"/>
        </a:xfrm>
        <a:prstGeom prst="rect">
          <a:avLst/>
        </a:prstGeom>
        <a:solidFill>
          <a:schemeClr val="accent5">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4880" tIns="25400" rIns="25400" bIns="25400" numCol="1" spcCol="1270" anchor="ctr" anchorCtr="0">
          <a:noAutofit/>
        </a:bodyPr>
        <a:lstStyle/>
        <a:p>
          <a:pPr lvl="0" algn="just" defTabSz="444500" rtl="0">
            <a:lnSpc>
              <a:spcPct val="90000"/>
            </a:lnSpc>
            <a:spcBef>
              <a:spcPct val="0"/>
            </a:spcBef>
            <a:spcAft>
              <a:spcPct val="35000"/>
            </a:spcAft>
          </a:pPr>
          <a:r>
            <a:rPr lang="el-GR" sz="1000" kern="1200" dirty="0" smtClean="0"/>
            <a:t>Η λειτουργία πολλών σύγχρονων μηχανών και συσκευών εξαρτάται από τη βαρύτητα. Για παράδειγμα, με τη βοήθεια της βαρύτητας έχουμε τη δυνατότητα να παράγουμε ηλεκτρικό ρεύμα από τα υδροηλεκτρικά εργοστάσια. Ακόμα, ένα ρολόι που λειτουργεί με εκκρεμές βασίζει τη λειτουργία του στη δύναμη της βαρύτητας για τον υπολογισμό του χρόνου. Ο τεχνητός ορίζοντας στα αεροσκάφη και άλλα ιπτάμενα μέσα προκύπτει από εφαρμογή της δύναμης της βαρύτητας για να απεικονίζει την κλίση του αεροπλάνου.</a:t>
          </a:r>
          <a:endParaRPr lang="el-GR" sz="1000" kern="1200" dirty="0"/>
        </a:p>
      </dsp:txBody>
      <dsp:txXfrm>
        <a:off x="522511" y="3558670"/>
        <a:ext cx="7643026" cy="711659"/>
      </dsp:txXfrm>
    </dsp:sp>
    <dsp:sp modelId="{BEB9145B-E320-47E0-B774-2E5F352FFE95}">
      <dsp:nvSpPr>
        <dsp:cNvPr id="0" name=""/>
        <dsp:cNvSpPr/>
      </dsp:nvSpPr>
      <dsp:spPr>
        <a:xfrm>
          <a:off x="82349" y="3454376"/>
          <a:ext cx="889574" cy="889574"/>
        </a:xfrm>
        <a:prstGeom prst="ellipse">
          <a:avLst/>
        </a:prstGeom>
        <a:solidFill>
          <a:schemeClr val="lt1">
            <a:hueOff val="0"/>
            <a:satOff val="0"/>
            <a:lumOff val="0"/>
            <a:alphaOff val="0"/>
          </a:schemeClr>
        </a:solidFill>
        <a:ln w="48000" cap="flat" cmpd="thickThin"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FA84F0-D562-4912-9213-3DC7390A93B9}" type="datetimeFigureOut">
              <a:rPr lang="el-GR" smtClean="0"/>
              <a:t>22/4/2018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E82848-CC42-4829-83C9-6581A41E5D23}" type="slidenum">
              <a:rPr lang="el-GR" smtClean="0"/>
              <a:t>‹#›</a:t>
            </a:fld>
            <a:endParaRPr lang="el-GR"/>
          </a:p>
        </p:txBody>
      </p:sp>
    </p:spTree>
    <p:extLst>
      <p:ext uri="{BB962C8B-B14F-4D97-AF65-F5344CB8AC3E}">
        <p14:creationId xmlns:p14="http://schemas.microsoft.com/office/powerpoint/2010/main" val="1345782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2">
        <a:schemeClr val="bg2"/>
      </p:bgRef>
    </p:bg>
    <p:spTree>
      <p:nvGrpSpPr>
        <p:cNvPr id="1" name=""/>
        <p:cNvGrpSpPr/>
        <p:nvPr/>
      </p:nvGrpSpPr>
      <p:grpSpPr>
        <a:xfrm>
          <a:off x="0" y="0"/>
          <a:ext cx="0" cy="0"/>
          <a:chOff x="0" y="0"/>
          <a:chExt cx="0" cy="0"/>
        </a:xfrm>
      </p:grpSpPr>
      <p:sp>
        <p:nvSpPr>
          <p:cNvPr id="9" name="Ορθογώνιο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Τίτλος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l-GR" dirty="0" smtClean="0"/>
              <a:t>Στυλ κύριου τίτλου</a:t>
            </a:r>
            <a:endParaRPr kumimoji="0" lang="en-US" dirty="0"/>
          </a:p>
        </p:txBody>
      </p:sp>
      <p:sp>
        <p:nvSpPr>
          <p:cNvPr id="3" name="Υπότιτλος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l-GR" dirty="0" smtClean="0"/>
              <a:t>Στυλ κύριου υπότιτλου</a:t>
            </a:r>
            <a:endParaRPr kumimoji="0" lang="en-US" dirty="0"/>
          </a:p>
        </p:txBody>
      </p:sp>
      <p:sp>
        <p:nvSpPr>
          <p:cNvPr id="5" name="Θέση υποσέλιδου 4"/>
          <p:cNvSpPr>
            <a:spLocks noGrp="1"/>
          </p:cNvSpPr>
          <p:nvPr>
            <p:ph type="ftr" sz="quarter" idx="11"/>
          </p:nvPr>
        </p:nvSpPr>
        <p:spPr>
          <a:xfrm>
            <a:off x="912193" y="6590836"/>
            <a:ext cx="5507719" cy="274320"/>
          </a:xfrm>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9BBD5992-922C-4FD8-B3A1-6AA119B6FE00}" type="slidenum">
              <a:rPr lang="el-GR" smtClean="0"/>
              <a:t>‹#›</a:t>
            </a:fld>
            <a:endParaRPr lang="el-GR"/>
          </a:p>
        </p:txBody>
      </p:sp>
      <p:sp>
        <p:nvSpPr>
          <p:cNvPr id="10" name="Ορθογώνιο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221113"/>
            <a:ext cx="936000" cy="636887"/>
          </a:xfrm>
          <a:prstGeom prst="rect">
            <a:avLst/>
          </a:prstGeom>
        </p:spPr>
      </p:pic>
      <p:pic>
        <p:nvPicPr>
          <p:cNvPr id="8" name="Εικόνα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540000" cy="540000"/>
          </a:xfrm>
          <a:prstGeom prst="rect">
            <a:avLst/>
          </a:prstGeom>
        </p:spPr>
      </p:pic>
      <p:sp>
        <p:nvSpPr>
          <p:cNvPr id="11" name="TextBox 10"/>
          <p:cNvSpPr txBox="1"/>
          <p:nvPr userDrawn="1"/>
        </p:nvSpPr>
        <p:spPr>
          <a:xfrm>
            <a:off x="584553" y="0"/>
            <a:ext cx="3380349" cy="307777"/>
          </a:xfrm>
          <a:prstGeom prst="rect">
            <a:avLst/>
          </a:prstGeom>
          <a:noFill/>
        </p:spPr>
        <p:txBody>
          <a:bodyPr wrap="none" rtlCol="0">
            <a:spAutoFit/>
          </a:bodyPr>
          <a:lstStyle/>
          <a:p>
            <a:r>
              <a:rPr lang="el-GR" sz="1400" i="1" dirty="0" smtClean="0">
                <a:solidFill>
                  <a:schemeClr val="tx1"/>
                </a:solidFill>
              </a:rPr>
              <a:t>Παιδαγωγικό Τμήμα Δημοτικής Εκπαίδευσης</a:t>
            </a:r>
            <a:endParaRPr lang="el-GR" sz="1400" i="1" dirty="0">
              <a:solidFill>
                <a:schemeClr val="tx1"/>
              </a:solidFill>
            </a:endParaRP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bg>
      <p:bgRef idx="1001">
        <a:schemeClr val="bg2"/>
      </p:bgRef>
    </p:bg>
    <p:spTree>
      <p:nvGrpSpPr>
        <p:cNvPr id="1" name=""/>
        <p:cNvGrpSpPr/>
        <p:nvPr/>
      </p:nvGrpSpPr>
      <p:grpSpPr>
        <a:xfrm>
          <a:off x="0" y="0"/>
          <a:ext cx="0" cy="0"/>
          <a:chOff x="0" y="0"/>
          <a:chExt cx="0" cy="0"/>
        </a:xfrm>
      </p:grpSpPr>
      <p:sp>
        <p:nvSpPr>
          <p:cNvPr id="2" name="Τίτλος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l-GR" smtClean="0"/>
              <a:t>Στυλ κύριου τίτλου</a:t>
            </a:r>
            <a:endParaRPr kumimoji="0" lang="en-US"/>
          </a:p>
        </p:txBody>
      </p:sp>
      <p:sp>
        <p:nvSpPr>
          <p:cNvPr id="3" name="Θέση εικόνας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l-GR" smtClean="0"/>
              <a:t>Κάντε κλικ στο εικονίδιο για να προσθέσετε μια εικόνα</a:t>
            </a:r>
            <a:endParaRPr kumimoji="0" lang="en-US" dirty="0"/>
          </a:p>
        </p:txBody>
      </p:sp>
      <p:sp>
        <p:nvSpPr>
          <p:cNvPr id="4" name="Θέση κειμένου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Στυλ υποδείγματος κειμένου</a:t>
            </a:r>
          </a:p>
        </p:txBody>
      </p:sp>
      <p:sp>
        <p:nvSpPr>
          <p:cNvPr id="5" name="Θέση ημερομηνίας 4"/>
          <p:cNvSpPr>
            <a:spLocks noGrp="1"/>
          </p:cNvSpPr>
          <p:nvPr>
            <p:ph type="dt" sz="half" idx="10"/>
          </p:nvPr>
        </p:nvSpPr>
        <p:spPr>
          <a:xfrm>
            <a:off x="164592" y="1170432"/>
            <a:ext cx="2523744" cy="201168"/>
          </a:xfrm>
          <a:prstGeom prst="rect">
            <a:avLst/>
          </a:prstGeom>
        </p:spPr>
        <p:txBody>
          <a:bodyPr/>
          <a:lstStyle/>
          <a:p>
            <a:fld id="{9A4F86C4-7DB7-4CB4-A591-134847E741B7}" type="datetime1">
              <a:rPr lang="el-GR" smtClean="0"/>
              <a:t>22/4/2018</a:t>
            </a:fld>
            <a:endParaRPr lang="el-GR"/>
          </a:p>
        </p:txBody>
      </p:sp>
      <p:sp>
        <p:nvSpPr>
          <p:cNvPr id="11" name="Ορθογώνιο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Ορθογώνιο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Θέση υποσέλιδου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l-GR" smtClean="0"/>
              <a:t>"Η βαρύτητα"</a:t>
            </a:r>
            <a:endParaRPr lang="el-GR"/>
          </a:p>
        </p:txBody>
      </p:sp>
      <p:sp>
        <p:nvSpPr>
          <p:cNvPr id="7" name="Θέση αριθμού διαφάνειας 6"/>
          <p:cNvSpPr>
            <a:spLocks noGrp="1"/>
          </p:cNvSpPr>
          <p:nvPr>
            <p:ph type="sldNum" sz="quarter" idx="12"/>
          </p:nvPr>
        </p:nvSpPr>
        <p:spPr>
          <a:xfrm>
            <a:off x="8339328" y="1170432"/>
            <a:ext cx="733864" cy="201168"/>
          </a:xfrm>
        </p:spPr>
        <p:txBody>
          <a:bodyPr/>
          <a:lstStyle/>
          <a:p>
            <a:fld id="{9BBD5992-922C-4FD8-B3A1-6AA119B6FE00}" type="slidenum">
              <a:rPr lang="el-GR" smtClean="0"/>
              <a:t>‹#›</a:t>
            </a:fld>
            <a:endParaRPr lang="el-G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extLst/>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p:txBody>
          <a:bodyPr vert="eaVert"/>
          <a:lstStyle>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a:xfrm>
            <a:off x="457200" y="6476999"/>
            <a:ext cx="2133600" cy="274320"/>
          </a:xfrm>
          <a:prstGeom prst="rect">
            <a:avLst/>
          </a:prstGeom>
        </p:spPr>
        <p:txBody>
          <a:bodyPr/>
          <a:lstStyle/>
          <a:p>
            <a:fld id="{212637F1-EEDB-413F-ABB3-C81F3D39C7FC}" type="datetime1">
              <a:rPr lang="el-GR" smtClean="0"/>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9BBD5992-922C-4FD8-B3A1-6AA119B6FE00}" type="slidenum">
              <a:rPr lang="el-GR" smtClean="0"/>
              <a:t>‹#›</a:t>
            </a:fld>
            <a:endParaRPr lang="el-G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9" name="Ορθογώνιο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Ορθογώνιο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Κατακόρυφος τίτλος 1"/>
          <p:cNvSpPr>
            <a:spLocks noGrp="1"/>
          </p:cNvSpPr>
          <p:nvPr>
            <p:ph type="title" orient="vert"/>
          </p:nvPr>
        </p:nvSpPr>
        <p:spPr>
          <a:xfrm>
            <a:off x="6781800" y="274640"/>
            <a:ext cx="1905000" cy="5851525"/>
          </a:xfrm>
        </p:spPr>
        <p:txBody>
          <a:bodyPr vert="eaVert"/>
          <a:lstStyle>
            <a:extLst/>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a:xfrm>
            <a:off x="457200" y="304800"/>
            <a:ext cx="6019800" cy="5851525"/>
          </a:xfrm>
        </p:spPr>
        <p:txBody>
          <a:bodyPr vert="eaVert"/>
          <a:lstStyle>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a:xfrm>
            <a:off x="457200" y="6476999"/>
            <a:ext cx="2133600" cy="274320"/>
          </a:xfrm>
          <a:prstGeom prst="rect">
            <a:avLst/>
          </a:prstGeom>
        </p:spPr>
        <p:txBody>
          <a:bodyPr/>
          <a:lstStyle/>
          <a:p>
            <a:fld id="{774B1687-33C8-4889-A125-DD6BCEEF752F}" type="datetime1">
              <a:rPr lang="el-GR" smtClean="0"/>
              <a:t>22/4/2018</a:t>
            </a:fld>
            <a:endParaRPr lang="el-GR"/>
          </a:p>
        </p:txBody>
      </p:sp>
      <p:sp>
        <p:nvSpPr>
          <p:cNvPr id="5" name="Θέση υποσέλιδου 4"/>
          <p:cNvSpPr>
            <a:spLocks noGrp="1"/>
          </p:cNvSpPr>
          <p:nvPr>
            <p:ph type="ftr" sz="quarter" idx="11"/>
          </p:nvPr>
        </p:nvSpPr>
        <p:spPr>
          <a:xfrm>
            <a:off x="2640597" y="6377459"/>
            <a:ext cx="3836404" cy="365125"/>
          </a:xfrm>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9BBD5992-922C-4FD8-B3A1-6AA119B6FE00}" type="slidenum">
              <a:rPr lang="el-GR" smtClean="0"/>
              <a:t>‹#›</a:t>
            </a:fld>
            <a:endParaRPr lang="el-G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a:xfrm>
            <a:off x="457200" y="6476999"/>
            <a:ext cx="2133600" cy="274320"/>
          </a:xfrm>
          <a:prstGeom prst="rect">
            <a:avLst/>
          </a:prstGeom>
        </p:spPr>
        <p:txBody>
          <a:bodyPr/>
          <a:lstStyle/>
          <a:p>
            <a:fld id="{208B9DC4-C450-410A-8CD9-6A857454FB0F}" type="datetime1">
              <a:rPr lang="el-GR" smtClean="0"/>
              <a:t>22/4/2018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9BBD5992-922C-4FD8-B3A1-6AA119B6FE00}" type="slidenum">
              <a:rPr lang="el-GR" smtClean="0"/>
              <a:t>‹#›</a:t>
            </a:fld>
            <a:endParaRPr lang="el-GR"/>
          </a:p>
        </p:txBody>
      </p:sp>
      <p:pic>
        <p:nvPicPr>
          <p:cNvPr id="6" name="Εικόνα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971600" cy="971600"/>
          </a:xfrm>
          <a:prstGeom prst="rect">
            <a:avLst/>
          </a:prstGeom>
        </p:spPr>
      </p:pic>
    </p:spTree>
    <p:extLst>
      <p:ext uri="{BB962C8B-B14F-4D97-AF65-F5344CB8AC3E}">
        <p14:creationId xmlns:p14="http://schemas.microsoft.com/office/powerpoint/2010/main" val="340622374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155448"/>
            <a:ext cx="8229600" cy="1252728"/>
          </a:xfrm>
        </p:spPr>
        <p:txBody>
          <a:bodyPr/>
          <a:lstStyle>
            <a:extLst/>
          </a:lstStyle>
          <a:p>
            <a:r>
              <a:rPr kumimoji="0" lang="el-GR" dirty="0" smtClean="0"/>
              <a:t>Στυλ κύριου τίτλου</a:t>
            </a:r>
            <a:endParaRPr kumimoji="0" lang="en-US" dirty="0"/>
          </a:p>
        </p:txBody>
      </p:sp>
      <p:sp>
        <p:nvSpPr>
          <p:cNvPr id="3" name="Θέση περιεχομένου 2"/>
          <p:cNvSpPr>
            <a:spLocks noGrp="1"/>
          </p:cNvSpPr>
          <p:nvPr>
            <p:ph idx="1"/>
          </p:nvPr>
        </p:nvSpPr>
        <p:spPr/>
        <p:txBody>
          <a:bodyPr/>
          <a:lstStyle>
            <a:extLst/>
          </a:lstStyle>
          <a:p>
            <a:pPr lvl="0" eaLnBrk="1" latinLnBrk="0" hangingPunct="1"/>
            <a:r>
              <a:rPr lang="el-GR" dirty="0" smtClean="0"/>
              <a:t>Στυλ υποδείγματος κειμένου</a:t>
            </a:r>
          </a:p>
          <a:p>
            <a:pPr lvl="1" eaLnBrk="1" latinLnBrk="0" hangingPunct="1"/>
            <a:r>
              <a:rPr lang="el-GR" dirty="0" smtClean="0"/>
              <a:t>Δεύτερου επιπέδου</a:t>
            </a:r>
          </a:p>
          <a:p>
            <a:pPr lvl="2" eaLnBrk="1" latinLnBrk="0" hangingPunct="1"/>
            <a:r>
              <a:rPr lang="el-GR" dirty="0" smtClean="0"/>
              <a:t>Τρίτου επιπέδου</a:t>
            </a:r>
          </a:p>
          <a:p>
            <a:pPr lvl="3" eaLnBrk="1" latinLnBrk="0" hangingPunct="1"/>
            <a:r>
              <a:rPr lang="el-GR" dirty="0" smtClean="0"/>
              <a:t>Τέταρτου επιπέδου</a:t>
            </a:r>
          </a:p>
          <a:p>
            <a:pPr lvl="4" eaLnBrk="1" latinLnBrk="0" hangingPunct="1"/>
            <a:r>
              <a:rPr lang="el-GR" dirty="0" smtClean="0"/>
              <a:t>Πέμπτου επιπέδου</a:t>
            </a:r>
            <a:endParaRPr kumimoji="0" lang="en-US" dirty="0"/>
          </a:p>
        </p:txBody>
      </p:sp>
      <p:sp>
        <p:nvSpPr>
          <p:cNvPr id="5" name="Θέση υποσέλιδου 4"/>
          <p:cNvSpPr>
            <a:spLocks noGrp="1"/>
          </p:cNvSpPr>
          <p:nvPr>
            <p:ph type="ftr" sz="quarter" idx="11"/>
          </p:nvPr>
        </p:nvSpPr>
        <p:spPr>
          <a:xfrm>
            <a:off x="1105467" y="6583680"/>
            <a:ext cx="5507719" cy="274320"/>
          </a:xfrm>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9BBD5992-922C-4FD8-B3A1-6AA119B6FE00}" type="slidenum">
              <a:rPr lang="el-GR" smtClean="0"/>
              <a:t>‹#›</a:t>
            </a:fld>
            <a:endParaRPr lang="el-GR"/>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093296"/>
            <a:ext cx="1123846" cy="76470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9" name="Ορθογώνιο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Ορθογώνιο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Τίτλος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l-GR" smtClean="0"/>
              <a:t>Στυλ υποδείγματος κειμένου</a:t>
            </a:r>
          </a:p>
        </p:txBody>
      </p:sp>
      <p:sp>
        <p:nvSpPr>
          <p:cNvPr id="4" name="Θέση ημερομηνίας 3"/>
          <p:cNvSpPr>
            <a:spLocks noGrp="1"/>
          </p:cNvSpPr>
          <p:nvPr>
            <p:ph type="dt" sz="half" idx="10"/>
          </p:nvPr>
        </p:nvSpPr>
        <p:spPr>
          <a:xfrm>
            <a:off x="457200" y="6476999"/>
            <a:ext cx="2133600" cy="274320"/>
          </a:xfrm>
          <a:prstGeom prst="rect">
            <a:avLst/>
          </a:prstGeom>
        </p:spPr>
        <p:txBody>
          <a:bodyPr/>
          <a:lstStyle/>
          <a:p>
            <a:fld id="{90C671BD-A8DC-4790-9179-9084D93C2D21}" type="datetime1">
              <a:rPr lang="el-GR" smtClean="0"/>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9BBD5992-922C-4FD8-B3A1-6AA119B6FE00}" type="slidenum">
              <a:rPr lang="el-GR" smtClean="0"/>
              <a:t>‹#›</a:t>
            </a:fld>
            <a:endParaRPr lang="el-G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extLst/>
          </a:lstStyle>
          <a:p>
            <a:r>
              <a:rPr kumimoji="0" lang="el-GR" smtClean="0"/>
              <a:t>Στυλ κύριου τίτλου</a:t>
            </a:r>
            <a:endParaRPr kumimoji="0" lang="en-US"/>
          </a:p>
        </p:txBody>
      </p:sp>
      <p:sp>
        <p:nvSpPr>
          <p:cNvPr id="3" name="Θέση περιεχομένου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περιεχομένου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ημερομηνίας 4"/>
          <p:cNvSpPr>
            <a:spLocks noGrp="1"/>
          </p:cNvSpPr>
          <p:nvPr>
            <p:ph type="dt" sz="half" idx="10"/>
          </p:nvPr>
        </p:nvSpPr>
        <p:spPr>
          <a:xfrm>
            <a:off x="457200" y="6476999"/>
            <a:ext cx="2133600" cy="274320"/>
          </a:xfrm>
          <a:prstGeom prst="rect">
            <a:avLst/>
          </a:prstGeom>
        </p:spPr>
        <p:txBody>
          <a:bodyPr/>
          <a:lstStyle/>
          <a:p>
            <a:fld id="{BE60E7CD-F6C9-436E-A088-58662BDF846A}" type="datetime1">
              <a:rPr lang="el-GR" smtClean="0"/>
              <a:t>22/4/2018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9BBD5992-922C-4FD8-B3A1-6AA119B6FE00}" type="slidenum">
              <a:rPr lang="el-GR" smtClean="0"/>
              <a:t>‹#›</a:t>
            </a:fld>
            <a:endParaRPr lang="el-G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extLst/>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Στυλ υποδείγματος κειμένου</a:t>
            </a:r>
          </a:p>
        </p:txBody>
      </p:sp>
      <p:sp>
        <p:nvSpPr>
          <p:cNvPr id="4" name="Θέση περιεχομένου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κειμένου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Στυλ υποδείγματος κειμένου</a:t>
            </a:r>
          </a:p>
        </p:txBody>
      </p:sp>
      <p:sp>
        <p:nvSpPr>
          <p:cNvPr id="6" name="Θέση περιεχομένου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Θέση ημερομηνίας 6"/>
          <p:cNvSpPr>
            <a:spLocks noGrp="1"/>
          </p:cNvSpPr>
          <p:nvPr>
            <p:ph type="dt" sz="half" idx="10"/>
          </p:nvPr>
        </p:nvSpPr>
        <p:spPr>
          <a:xfrm>
            <a:off x="457200" y="6476999"/>
            <a:ext cx="2133600" cy="274320"/>
          </a:xfrm>
          <a:prstGeom prst="rect">
            <a:avLst/>
          </a:prstGeom>
        </p:spPr>
        <p:txBody>
          <a:bodyPr/>
          <a:lstStyle/>
          <a:p>
            <a:fld id="{084BCE12-6080-44BE-8703-C9F3B69A4639}" type="datetime1">
              <a:rPr lang="el-GR" smtClean="0"/>
              <a:t>22/4/2018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9BBD5992-922C-4FD8-B3A1-6AA119B6FE00}" type="slidenum">
              <a:rPr lang="el-GR" smtClean="0"/>
              <a:t>‹#›</a:t>
            </a:fld>
            <a:endParaRPr lang="el-G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extLst/>
          </a:lstStyle>
          <a:p>
            <a:r>
              <a:rPr kumimoji="0" lang="el-GR" smtClean="0"/>
              <a:t>Στυλ κύριου τίτλου</a:t>
            </a:r>
            <a:endParaRPr kumimoji="0" lang="en-US"/>
          </a:p>
        </p:txBody>
      </p:sp>
      <p:sp>
        <p:nvSpPr>
          <p:cNvPr id="3" name="Θέση ημερομηνίας 2"/>
          <p:cNvSpPr>
            <a:spLocks noGrp="1"/>
          </p:cNvSpPr>
          <p:nvPr>
            <p:ph type="dt" sz="half" idx="10"/>
          </p:nvPr>
        </p:nvSpPr>
        <p:spPr>
          <a:xfrm>
            <a:off x="457200" y="6476999"/>
            <a:ext cx="2133600" cy="274320"/>
          </a:xfrm>
          <a:prstGeom prst="rect">
            <a:avLst/>
          </a:prstGeom>
        </p:spPr>
        <p:txBody>
          <a:bodyPr/>
          <a:lstStyle/>
          <a:p>
            <a:fld id="{067E9ECA-1F03-4315-8067-81AB01885C7A}" type="datetime1">
              <a:rPr lang="el-GR" smtClean="0"/>
              <a:t>22/4/2018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9BBD5992-922C-4FD8-B3A1-6AA119B6FE00}" type="slidenum">
              <a:rPr lang="el-GR" smtClean="0"/>
              <a:t>‹#›</a:t>
            </a:fld>
            <a:endParaRPr lang="el-G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a:xfrm>
            <a:off x="457200" y="6476999"/>
            <a:ext cx="2133600" cy="274320"/>
          </a:xfrm>
          <a:prstGeom prst="rect">
            <a:avLst/>
          </a:prstGeom>
        </p:spPr>
        <p:txBody>
          <a:bodyPr/>
          <a:lstStyle/>
          <a:p>
            <a:fld id="{44D81949-4C17-4DDF-8933-3E09F50454CC}" type="datetime1">
              <a:rPr lang="el-GR" smtClean="0"/>
              <a:t>22/4/2018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9BBD5992-922C-4FD8-B3A1-6AA119B6FE00}" type="slidenum">
              <a:rPr lang="el-GR" smtClean="0"/>
              <a:t>‹#›</a:t>
            </a:fld>
            <a:endParaRPr lang="el-G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l-GR" smtClean="0"/>
              <a:t>Στυλ κύριου τίτλου</a:t>
            </a:r>
            <a:endParaRPr kumimoji="0" lang="en-US"/>
          </a:p>
        </p:txBody>
      </p:sp>
      <p:sp>
        <p:nvSpPr>
          <p:cNvPr id="3" name="Θέση περιεχομένου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κειμένου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Στυλ υποδείγματος κειμένου</a:t>
            </a:r>
          </a:p>
        </p:txBody>
      </p:sp>
      <p:sp>
        <p:nvSpPr>
          <p:cNvPr id="5" name="Θέση ημερομηνίας 4"/>
          <p:cNvSpPr>
            <a:spLocks noGrp="1"/>
          </p:cNvSpPr>
          <p:nvPr>
            <p:ph type="dt" sz="half" idx="10"/>
          </p:nvPr>
        </p:nvSpPr>
        <p:spPr>
          <a:xfrm>
            <a:off x="457200" y="6476999"/>
            <a:ext cx="2133600" cy="274320"/>
          </a:xfrm>
          <a:prstGeom prst="rect">
            <a:avLst/>
          </a:prstGeom>
        </p:spPr>
        <p:txBody>
          <a:bodyPr/>
          <a:lstStyle/>
          <a:p>
            <a:fld id="{146D3ECD-63D3-48AE-BDD2-0AF0D68143A7}" type="datetime1">
              <a:rPr lang="el-GR" smtClean="0"/>
              <a:t>22/4/2018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9BBD5992-922C-4FD8-B3A1-6AA119B6FE00}" type="slidenum">
              <a:rPr lang="el-GR" smtClean="0"/>
              <a:t>‹#›</a:t>
            </a:fld>
            <a:endParaRPr lang="el-GR"/>
          </a:p>
        </p:txBody>
      </p:sp>
      <p:sp>
        <p:nvSpPr>
          <p:cNvPr id="12" name="Ορθογώνιο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Ορθογώνιο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Ορθογώνιο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Ορθογώνιο 6"/>
          <p:cNvSpPr/>
          <p:nvPr/>
        </p:nvSpPr>
        <p:spPr bwMode="ltGray">
          <a:xfrm>
            <a:off x="0" y="0"/>
            <a:ext cx="9143999" cy="1458755"/>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Θέση τίτλου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l-GR" dirty="0" smtClean="0"/>
              <a:t>Στυλ κύριου τίτλου</a:t>
            </a:r>
            <a:endParaRPr kumimoji="0" lang="en-US" dirty="0"/>
          </a:p>
        </p:txBody>
      </p:sp>
      <p:sp>
        <p:nvSpPr>
          <p:cNvPr id="3" name="Θέση κειμένου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l-GR" dirty="0" smtClean="0"/>
              <a:t>Στυλ υποδείγματος κειμένου</a:t>
            </a:r>
          </a:p>
          <a:p>
            <a:pPr lvl="1" eaLnBrk="1" latinLnBrk="0" hangingPunct="1"/>
            <a:r>
              <a:rPr kumimoji="0" lang="el-GR" dirty="0" smtClean="0"/>
              <a:t>Δεύτερου επιπέδου</a:t>
            </a:r>
          </a:p>
          <a:p>
            <a:pPr lvl="2" eaLnBrk="1" latinLnBrk="0" hangingPunct="1"/>
            <a:r>
              <a:rPr kumimoji="0" lang="el-GR" dirty="0" smtClean="0"/>
              <a:t>Τρίτου επιπέδου</a:t>
            </a:r>
          </a:p>
          <a:p>
            <a:pPr lvl="3" eaLnBrk="1" latinLnBrk="0" hangingPunct="1"/>
            <a:r>
              <a:rPr kumimoji="0" lang="el-GR" dirty="0" smtClean="0"/>
              <a:t>Τέταρτου επιπέδου</a:t>
            </a:r>
          </a:p>
          <a:p>
            <a:pPr lvl="4" eaLnBrk="1" latinLnBrk="0" hangingPunct="1"/>
            <a:r>
              <a:rPr kumimoji="0" lang="el-GR" dirty="0" smtClean="0"/>
              <a:t>Πέμπτου επιπέδου</a:t>
            </a:r>
            <a:endParaRPr kumimoji="0" lang="en-US" dirty="0"/>
          </a:p>
        </p:txBody>
      </p:sp>
      <p:sp>
        <p:nvSpPr>
          <p:cNvPr id="6" name="Θέση αριθμού διαφάνειας 5"/>
          <p:cNvSpPr>
            <a:spLocks noGrp="1"/>
          </p:cNvSpPr>
          <p:nvPr>
            <p:ph type="sldNum" sz="quarter" idx="4"/>
          </p:nvPr>
        </p:nvSpPr>
        <p:spPr>
          <a:xfrm>
            <a:off x="8410136" y="6583680"/>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BBD5992-922C-4FD8-B3A1-6AA119B6FE00}" type="slidenum">
              <a:rPr lang="el-GR" smtClean="0"/>
              <a:t>‹#›</a:t>
            </a:fld>
            <a:endParaRPr lang="el-GR"/>
          </a:p>
        </p:txBody>
      </p:sp>
      <p:sp>
        <p:nvSpPr>
          <p:cNvPr id="5" name="Θέση υποσέλιδου 4"/>
          <p:cNvSpPr>
            <a:spLocks noGrp="1"/>
          </p:cNvSpPr>
          <p:nvPr>
            <p:ph type="ftr" sz="quarter" idx="3"/>
          </p:nvPr>
        </p:nvSpPr>
        <p:spPr>
          <a:xfrm>
            <a:off x="936000" y="6583680"/>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l-GR" smtClean="0"/>
              <a:t>"Η βαρύτητα"</a:t>
            </a:r>
            <a:endParaRPr lang="el-GR"/>
          </a:p>
        </p:txBody>
      </p:sp>
      <p:pic>
        <p:nvPicPr>
          <p:cNvPr id="8" name="Εικόνα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540000" cy="540000"/>
          </a:xfrm>
          <a:prstGeom prst="rect">
            <a:avLst/>
          </a:prstGeom>
        </p:spPr>
      </p:pic>
      <p:pic>
        <p:nvPicPr>
          <p:cNvPr id="9" name="Εικόνα 8"/>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6221116"/>
            <a:ext cx="936000" cy="636884"/>
          </a:xfrm>
          <a:prstGeom prst="rect">
            <a:avLst/>
          </a:prstGeom>
        </p:spPr>
      </p:pic>
      <p:sp>
        <p:nvSpPr>
          <p:cNvPr id="13" name="TextBox 12"/>
          <p:cNvSpPr txBox="1"/>
          <p:nvPr userDrawn="1"/>
        </p:nvSpPr>
        <p:spPr>
          <a:xfrm>
            <a:off x="540000" y="0"/>
            <a:ext cx="3380349" cy="307777"/>
          </a:xfrm>
          <a:prstGeom prst="rect">
            <a:avLst/>
          </a:prstGeom>
          <a:noFill/>
        </p:spPr>
        <p:txBody>
          <a:bodyPr wrap="none" rtlCol="0">
            <a:spAutoFit/>
          </a:bodyPr>
          <a:lstStyle/>
          <a:p>
            <a:r>
              <a:rPr lang="el-GR" sz="1400" i="1" dirty="0" smtClean="0">
                <a:solidFill>
                  <a:schemeClr val="bg1"/>
                </a:solidFill>
              </a:rPr>
              <a:t>Παιδαγωγικό Τμήμα Δημοτικής Εκπαίδευσης</a:t>
            </a:r>
            <a:endParaRPr lang="el-GR" sz="1400" i="1"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757" r:id="rId1"/>
    <p:sldLayoutId id="2147483768"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Lst>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normAutofit/>
          </a:bodyPr>
          <a:lstStyle/>
          <a:p>
            <a:r>
              <a:rPr lang="el-GR" dirty="0" smtClean="0"/>
              <a:t>Βαρύτητα</a:t>
            </a:r>
            <a:endParaRPr lang="el-GR" dirty="0"/>
          </a:p>
        </p:txBody>
      </p:sp>
      <p:sp>
        <p:nvSpPr>
          <p:cNvPr id="3" name="Υπότιτλος 2"/>
          <p:cNvSpPr>
            <a:spLocks noGrp="1"/>
          </p:cNvSpPr>
          <p:nvPr>
            <p:ph type="subTitle" idx="1"/>
          </p:nvPr>
        </p:nvSpPr>
        <p:spPr/>
        <p:txBody>
          <a:bodyPr>
            <a:normAutofit/>
          </a:bodyPr>
          <a:lstStyle/>
          <a:p>
            <a:r>
              <a:rPr lang="el-GR" b="1" dirty="0" err="1" smtClean="0"/>
              <a:t>Μπακατσή</a:t>
            </a:r>
            <a:r>
              <a:rPr lang="el-GR" b="1" dirty="0" smtClean="0"/>
              <a:t> Γεωργία</a:t>
            </a:r>
            <a:endParaRPr lang="el-GR" b="1"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9BBD5992-922C-4FD8-B3A1-6AA119B6FE00}" type="slidenum">
              <a:rPr lang="el-GR" smtClean="0"/>
              <a:t>1</a:t>
            </a:fld>
            <a:endParaRPr lang="el-GR"/>
          </a:p>
        </p:txBody>
      </p:sp>
    </p:spTree>
    <p:extLst>
      <p:ext uri="{BB962C8B-B14F-4D97-AF65-F5344CB8AC3E}">
        <p14:creationId xmlns:p14="http://schemas.microsoft.com/office/powerpoint/2010/main" val="75820862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a:t>
            </a:r>
            <a:endParaRPr lang="el-GR" dirty="0"/>
          </a:p>
        </p:txBody>
      </p:sp>
      <p:sp>
        <p:nvSpPr>
          <p:cNvPr id="3" name="Θέση περιεχομένου 2"/>
          <p:cNvSpPr>
            <a:spLocks noGrp="1"/>
          </p:cNvSpPr>
          <p:nvPr>
            <p:ph idx="1"/>
          </p:nvPr>
        </p:nvSpPr>
        <p:spPr/>
        <p:txBody>
          <a:bodyPr>
            <a:normAutofit fontScale="55000" lnSpcReduction="20000"/>
          </a:bodyPr>
          <a:lstStyle/>
          <a:p>
            <a:pPr algn="just">
              <a:buFont typeface="Wingdings" panose="05000000000000000000" pitchFamily="2" charset="2"/>
              <a:buChar char="Ø"/>
            </a:pPr>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pPr algn="just"/>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pPr algn="just"/>
            <a:r>
              <a:rPr lang="el-GR" dirty="0" smtClean="0"/>
              <a:t>Η δύναμη της βαρύτητας κρατά τους πλανήτες σε τροχιά γύρω από τον ήλιο. </a:t>
            </a:r>
          </a:p>
          <a:p>
            <a:pPr algn="just"/>
            <a:r>
              <a:rPr lang="el-GR" dirty="0" smtClean="0"/>
              <a:t>Η βαρύτητα είναι μία από τις τέσσερις βασικές αλληλεπιδράσεις στη φύση. Οι άλλες τρεις είναι η ηλεκτρομαγνητική δύναμη, η ασθενής πυρηνική και η ισχυρή πυρηνική. Η βαρύτητα είναι η πιο αδύναμη από τις τέσσερις αλληλεπιδράσεις, αλλά δρα σε μεγάλες αποστάσεις και είναι πάντοτε ελκτική.</a:t>
            </a:r>
            <a:endParaRPr lang="el-GR" dirty="0"/>
          </a:p>
        </p:txBody>
      </p:sp>
      <p:sp>
        <p:nvSpPr>
          <p:cNvPr id="4" name="Θέση υποσέλιδου 3"/>
          <p:cNvSpPr>
            <a:spLocks noGrp="1"/>
          </p:cNvSpPr>
          <p:nvPr>
            <p:ph type="ftr" sz="quarter" idx="11"/>
          </p:nvPr>
        </p:nvSpPr>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9BBD5992-922C-4FD8-B3A1-6AA119B6FE00}" type="slidenum">
              <a:rPr lang="el-GR" smtClean="0"/>
              <a:t>2</a:t>
            </a:fld>
            <a:endParaRPr lang="el-GR"/>
          </a:p>
        </p:txBody>
      </p:sp>
    </p:spTree>
    <p:extLst>
      <p:ext uri="{BB962C8B-B14F-4D97-AF65-F5344CB8AC3E}">
        <p14:creationId xmlns:p14="http://schemas.microsoft.com/office/powerpoint/2010/main" val="377473153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Ποιος ανακάλυψε τη βαρύτητα;</a:t>
            </a:r>
            <a:endParaRPr lang="el-GR" dirty="0"/>
          </a:p>
        </p:txBody>
      </p:sp>
      <p:sp>
        <p:nvSpPr>
          <p:cNvPr id="3" name="Θέση περιεχομένου 2"/>
          <p:cNvSpPr>
            <a:spLocks noGrp="1"/>
          </p:cNvSpPr>
          <p:nvPr>
            <p:ph idx="1"/>
          </p:nvPr>
        </p:nvSpPr>
        <p:spPr/>
        <p:txBody>
          <a:bodyPr>
            <a:normAutofit fontScale="70000" lnSpcReduction="20000"/>
          </a:bodyPr>
          <a:lstStyle/>
          <a:p>
            <a:pPr algn="just"/>
            <a:r>
              <a:rPr lang="el-GR" dirty="0"/>
              <a:t>Τ</a:t>
            </a:r>
            <a:r>
              <a:rPr lang="el-GR" dirty="0" smtClean="0"/>
              <a:t>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9BBD5992-922C-4FD8-B3A1-6AA119B6FE00}" type="slidenum">
              <a:rPr lang="el-GR" smtClean="0"/>
              <a:t>3</a:t>
            </a:fld>
            <a:endParaRPr lang="el-GR"/>
          </a:p>
        </p:txBody>
      </p:sp>
    </p:spTree>
    <p:extLst>
      <p:ext uri="{BB962C8B-B14F-4D97-AF65-F5344CB8AC3E}">
        <p14:creationId xmlns:p14="http://schemas.microsoft.com/office/powerpoint/2010/main" val="30917112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Πώς μας επηρεάζει η βαρύτητα;</a:t>
            </a:r>
            <a:endParaRPr lang="el-GR"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1586196866"/>
              </p:ext>
            </p:extLst>
          </p:nvPr>
        </p:nvGraphicFramePr>
        <p:xfrm>
          <a:off x="467544" y="1556792"/>
          <a:ext cx="8229600" cy="4625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9BBD5992-922C-4FD8-B3A1-6AA119B6FE00}" type="slidenum">
              <a:rPr lang="el-GR" smtClean="0"/>
              <a:t>4</a:t>
            </a:fld>
            <a:endParaRPr lang="el-GR"/>
          </a:p>
        </p:txBody>
      </p:sp>
    </p:spTree>
    <p:extLst>
      <p:ext uri="{BB962C8B-B14F-4D97-AF65-F5344CB8AC3E}">
        <p14:creationId xmlns:p14="http://schemas.microsoft.com/office/powerpoint/2010/main" val="18293670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 στη Σελήνη</a:t>
            </a:r>
            <a:endParaRPr lang="el-GR" dirty="0"/>
          </a:p>
        </p:txBody>
      </p:sp>
      <p:sp>
        <p:nvSpPr>
          <p:cNvPr id="3" name="Θέση περιεχομένου 2"/>
          <p:cNvSpPr>
            <a:spLocks noGrp="1"/>
          </p:cNvSpPr>
          <p:nvPr>
            <p:ph idx="1"/>
          </p:nvPr>
        </p:nvSpPr>
        <p:spPr/>
        <p:txBody>
          <a:bodyPr>
            <a:normAutofit fontScale="70000" lnSpcReduction="20000"/>
          </a:bodyPr>
          <a:lstStyle/>
          <a:p>
            <a:pPr algn="just">
              <a:buFont typeface="Arial" panose="020B0604020202020204" pitchFamily="34" charset="0"/>
              <a:buChar char="•"/>
            </a:pPr>
            <a:r>
              <a:rPr lang="el-GR" dirty="0" smtClean="0"/>
              <a:t>Η Σελήνη είναι το κοντινότερο στη Γη ουράνιο σώμα. Εξαιτίας αυτής της εγγύτητας, η Σελήνη ασκεί ισχυρή </a:t>
            </a:r>
            <a:r>
              <a:rPr lang="el-GR" dirty="0" err="1" smtClean="0"/>
              <a:t>βαρυτική</a:t>
            </a:r>
            <a:r>
              <a:rPr lang="el-GR" dirty="0" smtClean="0"/>
              <a:t> επίδραση στη Γη (παλιρροϊκή αλληλεπίδραση), προκαλώντας φαινόμενα όπως οι παλίρροιες, αλλά και επηρεάζοντας τον άξονα περιστροφής της.</a:t>
            </a:r>
          </a:p>
          <a:p>
            <a:pPr algn="just">
              <a:buFont typeface="Arial" panose="020B0604020202020204" pitchFamily="34" charset="0"/>
              <a:buChar char="•"/>
            </a:pPr>
            <a:r>
              <a:rPr lang="el-GR" dirty="0" smtClean="0"/>
              <a:t>Η μέση απόσταση Γης - Σελήνης είναι 384.403 χιλιόμετρα (παρατηρείται ότι αυτή η απόσταση αυξάνεται κατά περίπου 0,32[1] εκατοστά το μήνα και αυτό συμβαίνει λόγω των παλιρροϊκών δυνάμεων). Η διάμετρος της σελήνης είναι 3.476 χιλιόμετρα (περίπου το 1/4 της γήινης). 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9BBD5992-922C-4FD8-B3A1-6AA119B6FE00}" type="slidenum">
              <a:rPr lang="el-GR" smtClean="0"/>
              <a:t>5</a:t>
            </a:fld>
            <a:endParaRPr lang="el-GR"/>
          </a:p>
        </p:txBody>
      </p:sp>
    </p:spTree>
    <p:extLst>
      <p:ext uri="{BB962C8B-B14F-4D97-AF65-F5344CB8AC3E}">
        <p14:creationId xmlns:p14="http://schemas.microsoft.com/office/powerpoint/2010/main" val="30607807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Επίλογος</a:t>
            </a:r>
            <a:endParaRPr lang="el-GR" dirty="0"/>
          </a:p>
        </p:txBody>
      </p:sp>
      <p:sp>
        <p:nvSpPr>
          <p:cNvPr id="5" name="Θέση περιεχομένου 4"/>
          <p:cNvSpPr>
            <a:spLocks noGrp="1"/>
          </p:cNvSpPr>
          <p:nvPr>
            <p:ph idx="1"/>
          </p:nvPr>
        </p:nvSpPr>
        <p:spPr/>
        <p:txBody>
          <a:bodyPr/>
          <a:lstStyle/>
          <a:p>
            <a:pPr marL="0" indent="0" algn="ctr">
              <a:buNone/>
            </a:pPr>
            <a:r>
              <a:rPr lang="el-GR" dirty="0" smtClean="0"/>
              <a:t>Σας ευχαριστώ</a:t>
            </a:r>
            <a:endParaRPr lang="el-GR" dirty="0"/>
          </a:p>
        </p:txBody>
      </p:sp>
      <p:sp>
        <p:nvSpPr>
          <p:cNvPr id="11" name="Θέση υποσέλιδου 10"/>
          <p:cNvSpPr>
            <a:spLocks noGrp="1"/>
          </p:cNvSpPr>
          <p:nvPr>
            <p:ph type="ftr" sz="quarter" idx="11"/>
          </p:nvPr>
        </p:nvSpPr>
        <p:spPr/>
        <p:txBody>
          <a:bodyPr/>
          <a:lstStyle/>
          <a:p>
            <a:r>
              <a:rPr lang="el-GR" smtClean="0"/>
              <a:t>"Η βαρύτητα"</a:t>
            </a:r>
            <a:endParaRPr lang="el-GR"/>
          </a:p>
        </p:txBody>
      </p:sp>
      <p:sp>
        <p:nvSpPr>
          <p:cNvPr id="12" name="Θέση αριθμού διαφάνειας 11"/>
          <p:cNvSpPr>
            <a:spLocks noGrp="1"/>
          </p:cNvSpPr>
          <p:nvPr>
            <p:ph type="sldNum" sz="quarter" idx="12"/>
          </p:nvPr>
        </p:nvSpPr>
        <p:spPr/>
        <p:txBody>
          <a:bodyPr/>
          <a:lstStyle/>
          <a:p>
            <a:fld id="{9BBD5992-922C-4FD8-B3A1-6AA119B6FE00}" type="slidenum">
              <a:rPr lang="el-GR" smtClean="0"/>
              <a:t>6</a:t>
            </a:fld>
            <a:endParaRPr lang="el-GR"/>
          </a:p>
        </p:txBody>
      </p:sp>
      <p:pic>
        <p:nvPicPr>
          <p:cNvPr id="10" name="Εικόνα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1" y="2492896"/>
            <a:ext cx="7138423" cy="3569212"/>
          </a:xfrm>
          <a:prstGeom prst="rect">
            <a:avLst/>
          </a:prstGeom>
        </p:spPr>
      </p:pic>
    </p:spTree>
    <p:extLst>
      <p:ext uri="{BB962C8B-B14F-4D97-AF65-F5344CB8AC3E}">
        <p14:creationId xmlns:p14="http://schemas.microsoft.com/office/powerpoint/2010/main" val="389726553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Λειτουργική μονάδα">
  <a:themeElements>
    <a:clrScheme name="Προσαρμοσμένο 1">
      <a:dk1>
        <a:sysClr val="windowText" lastClr="000000"/>
      </a:dk1>
      <a:lt1>
        <a:sysClr val="window" lastClr="FFFFFF"/>
      </a:lt1>
      <a:dk2>
        <a:srgbClr val="5A6378"/>
      </a:dk2>
      <a:lt2>
        <a:srgbClr val="D4D4D6"/>
      </a:lt2>
      <a:accent1>
        <a:srgbClr val="FFFFFF"/>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Λειτουργική μονάδα">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Λειτουργική μονάδα">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234</TotalTime>
  <Words>674</Words>
  <Application>Microsoft Office PowerPoint</Application>
  <PresentationFormat>Προβολή στην οθόνη (4:3)</PresentationFormat>
  <Paragraphs>31</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Λειτουργική μονάδα</vt:lpstr>
      <vt:lpstr>Βαρύτητα</vt:lpstr>
      <vt:lpstr>Η βαρύτητα</vt:lpstr>
      <vt:lpstr>Ποιος ανακάλυψε τη βαρύτητα;</vt:lpstr>
      <vt:lpstr>Πώς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Βαρύτητα</dc:title>
  <dc:creator>georgia bakatsi</dc:creator>
  <cp:lastModifiedBy>georgia bakatsi</cp:lastModifiedBy>
  <cp:revision>52</cp:revision>
  <dcterms:created xsi:type="dcterms:W3CDTF">2018-04-21T20:52:07Z</dcterms:created>
  <dcterms:modified xsi:type="dcterms:W3CDTF">2018-04-22T17:51:31Z</dcterms:modified>
</cp:coreProperties>
</file>